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66" r:id="rId2"/>
    <p:sldId id="268" r:id="rId3"/>
    <p:sldId id="273" r:id="rId4"/>
    <p:sldId id="270" r:id="rId5"/>
    <p:sldId id="271" r:id="rId6"/>
    <p:sldId id="276" r:id="rId7"/>
    <p:sldId id="272" r:id="rId8"/>
    <p:sldId id="278" r:id="rId9"/>
    <p:sldId id="279" r:id="rId10"/>
    <p:sldId id="277" r:id="rId11"/>
    <p:sldId id="275" r:id="rId12"/>
  </p:sldIdLst>
  <p:sldSz cx="14630400" cy="8229600"/>
  <p:notesSz cx="8229600" cy="14630400"/>
  <p:embeddedFontLst>
    <p:embeddedFont>
      <p:font typeface="Barlow" panose="00000500000000000000" pitchFamily="2" charset="0"/>
      <p:regular r:id="rId14"/>
      <p:bold r:id="rId15"/>
      <p:italic r:id="rId16"/>
      <p:boldItalic r:id="rId17"/>
    </p:embeddedFont>
    <p:embeddedFont>
      <p:font typeface="Barlow Medium" panose="00000600000000000000" pitchFamily="2" charset="0"/>
      <p:regular r:id="rId18"/>
      <p:italic r:id="rId19"/>
    </p:embeddedFont>
    <p:embeddedFont>
      <p:font typeface="Heebo Light" pitchFamily="2" charset="-79"/>
      <p:regular r:id="rId20"/>
    </p:embeddedFont>
    <p:embeddedFont>
      <p:font typeface="Montserrat" panose="00000500000000000000" pitchFamily="2" charset="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F2E"/>
    <a:srgbClr val="0013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74" d="100"/>
          <a:sy n="74" d="100"/>
        </p:scale>
        <p:origin x="44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330933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F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0" descr="preencoded.png">
            <a:extLst>
              <a:ext uri="{FF2B5EF4-FFF2-40B4-BE49-F238E27FC236}">
                <a16:creationId xmlns:a16="http://schemas.microsoft.com/office/drawing/2014/main" id="{6280769E-5CB5-D8E2-861A-8A5BD3687D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86400" cy="8232219"/>
          </a:xfrm>
          <a:prstGeom prst="rect">
            <a:avLst/>
          </a:prstGeom>
        </p:spPr>
      </p:pic>
      <p:sp>
        <p:nvSpPr>
          <p:cNvPr id="7" name="Text 0">
            <a:extLst>
              <a:ext uri="{FF2B5EF4-FFF2-40B4-BE49-F238E27FC236}">
                <a16:creationId xmlns:a16="http://schemas.microsoft.com/office/drawing/2014/main" id="{9D3E0C10-8F3C-C164-F03E-BC031DDA8FC5}"/>
              </a:ext>
            </a:extLst>
          </p:cNvPr>
          <p:cNvSpPr/>
          <p:nvPr/>
        </p:nvSpPr>
        <p:spPr>
          <a:xfrm>
            <a:off x="6321862" y="656392"/>
            <a:ext cx="7473077" cy="5147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8100"/>
              </a:lnSpc>
              <a:buNone/>
            </a:pPr>
            <a:r>
              <a:rPr lang="en-US" sz="6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Pneumonia Detection Using CNN-based Feature Extraction</a:t>
            </a:r>
            <a:endParaRPr lang="en-US" sz="6450" dirty="0"/>
          </a:p>
        </p:txBody>
      </p:sp>
      <p:sp>
        <p:nvSpPr>
          <p:cNvPr id="8" name="Text 1">
            <a:extLst>
              <a:ext uri="{FF2B5EF4-FFF2-40B4-BE49-F238E27FC236}">
                <a16:creationId xmlns:a16="http://schemas.microsoft.com/office/drawing/2014/main" id="{273EFBE0-02CF-16B6-3037-A8F3C646B587}"/>
              </a:ext>
            </a:extLst>
          </p:cNvPr>
          <p:cNvSpPr/>
          <p:nvPr/>
        </p:nvSpPr>
        <p:spPr>
          <a:xfrm>
            <a:off x="6321862" y="6161484"/>
            <a:ext cx="7473077" cy="7639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Automated system for accurate pneumonia diagnosis from chest X-rays.</a:t>
            </a:r>
            <a:endParaRPr lang="en-US" sz="1850" dirty="0"/>
          </a:p>
        </p:txBody>
      </p:sp>
      <p:sp>
        <p:nvSpPr>
          <p:cNvPr id="9" name="Text 2">
            <a:extLst>
              <a:ext uri="{FF2B5EF4-FFF2-40B4-BE49-F238E27FC236}">
                <a16:creationId xmlns:a16="http://schemas.microsoft.com/office/drawing/2014/main" id="{4F385688-01DB-85A8-C75E-A10F7EB425A9}"/>
              </a:ext>
            </a:extLst>
          </p:cNvPr>
          <p:cNvSpPr/>
          <p:nvPr/>
        </p:nvSpPr>
        <p:spPr>
          <a:xfrm>
            <a:off x="6321862" y="6631662"/>
            <a:ext cx="7473077" cy="3819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Leverages deep learning to assist healthcare professionals.</a:t>
            </a:r>
            <a:endParaRPr lang="en-US" sz="1850" dirty="0"/>
          </a:p>
        </p:txBody>
      </p:sp>
    </p:spTree>
    <p:extLst>
      <p:ext uri="{BB962C8B-B14F-4D97-AF65-F5344CB8AC3E}">
        <p14:creationId xmlns:p14="http://schemas.microsoft.com/office/powerpoint/2010/main" val="17085265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BF441C-0981-C271-110A-BD21D41AAD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091928"/>
            <a:ext cx="10157698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Model Strengths and Limitations</a:t>
            </a:r>
            <a:endParaRPr lang="en-US" sz="4850" dirty="0"/>
          </a:p>
        </p:txBody>
      </p:sp>
      <p:sp>
        <p:nvSpPr>
          <p:cNvPr id="3" name="Text 1"/>
          <p:cNvSpPr/>
          <p:nvPr/>
        </p:nvSpPr>
        <p:spPr>
          <a:xfrm>
            <a:off x="864037" y="3480554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Strengths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864037" y="4113133"/>
            <a:ext cx="3898821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High accuracy in distinguishing pneumonia from normal X-rays.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864037" y="5125403"/>
            <a:ext cx="3898821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Useful for remote and resource-limited areas.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5372695" y="3480554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Limitations</a:t>
            </a:r>
            <a:endParaRPr lang="en-US" sz="2400" dirty="0"/>
          </a:p>
        </p:txBody>
      </p:sp>
      <p:sp>
        <p:nvSpPr>
          <p:cNvPr id="7" name="Text 5"/>
          <p:cNvSpPr/>
          <p:nvPr/>
        </p:nvSpPr>
        <p:spPr>
          <a:xfrm>
            <a:off x="5372695" y="4113133"/>
            <a:ext cx="3898821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No patient history included.</a:t>
            </a:r>
            <a:endParaRPr lang="en-US" sz="1900" dirty="0"/>
          </a:p>
        </p:txBody>
      </p:sp>
      <p:sp>
        <p:nvSpPr>
          <p:cNvPr id="8" name="Text 6"/>
          <p:cNvSpPr/>
          <p:nvPr/>
        </p:nvSpPr>
        <p:spPr>
          <a:xfrm>
            <a:off x="5372695" y="4730353"/>
            <a:ext cx="3898821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Only frontal X-rays used.</a:t>
            </a:r>
            <a:endParaRPr lang="en-US" sz="1900" dirty="0"/>
          </a:p>
        </p:txBody>
      </p:sp>
      <p:sp>
        <p:nvSpPr>
          <p:cNvPr id="9" name="Text 7"/>
          <p:cNvSpPr/>
          <p:nvPr/>
        </p:nvSpPr>
        <p:spPr>
          <a:xfrm>
            <a:off x="5372695" y="5347573"/>
            <a:ext cx="3898821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High computational demands.</a:t>
            </a:r>
            <a:endParaRPr lang="en-US" sz="1900" dirty="0"/>
          </a:p>
        </p:txBody>
      </p:sp>
      <p:sp>
        <p:nvSpPr>
          <p:cNvPr id="10" name="Text 8"/>
          <p:cNvSpPr/>
          <p:nvPr/>
        </p:nvSpPr>
        <p:spPr>
          <a:xfrm>
            <a:off x="9881354" y="3480554"/>
            <a:ext cx="3402806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Future Improvements</a:t>
            </a:r>
            <a:endParaRPr lang="en-US" sz="2400" dirty="0"/>
          </a:p>
        </p:txBody>
      </p:sp>
      <p:sp>
        <p:nvSpPr>
          <p:cNvPr id="11" name="Text 9"/>
          <p:cNvSpPr/>
          <p:nvPr/>
        </p:nvSpPr>
        <p:spPr>
          <a:xfrm>
            <a:off x="9881354" y="4113133"/>
            <a:ext cx="3898821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Incorporate patient history and multi-view X-rays.</a:t>
            </a:r>
            <a:endParaRPr lang="en-US" sz="1900" dirty="0"/>
          </a:p>
        </p:txBody>
      </p:sp>
      <p:sp>
        <p:nvSpPr>
          <p:cNvPr id="12" name="Text 10"/>
          <p:cNvSpPr/>
          <p:nvPr/>
        </p:nvSpPr>
        <p:spPr>
          <a:xfrm>
            <a:off x="9881354" y="5125403"/>
            <a:ext cx="3898821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Optimize for faster computation.</a:t>
            </a:r>
            <a:endParaRPr lang="en-US" sz="1900" dirty="0"/>
          </a:p>
        </p:txBody>
      </p:sp>
    </p:spTree>
    <p:extLst>
      <p:ext uri="{BB962C8B-B14F-4D97-AF65-F5344CB8AC3E}">
        <p14:creationId xmlns:p14="http://schemas.microsoft.com/office/powerpoint/2010/main" val="20123505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5D5F95-8F9F-79E8-D9C6-86A135143F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04505" y="633055"/>
            <a:ext cx="7534989" cy="14363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650"/>
              </a:lnSpc>
              <a:buNone/>
            </a:pPr>
            <a:r>
              <a:rPr lang="en-US" sz="45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Conclusion and Future Directions</a:t>
            </a:r>
            <a:endParaRPr lang="en-US" sz="4500" dirty="0"/>
          </a:p>
        </p:txBody>
      </p:sp>
      <p:sp>
        <p:nvSpPr>
          <p:cNvPr id="4" name="Shape 1"/>
          <p:cNvSpPr/>
          <p:nvPr/>
        </p:nvSpPr>
        <p:spPr>
          <a:xfrm>
            <a:off x="804505" y="2672596"/>
            <a:ext cx="517088" cy="517088"/>
          </a:xfrm>
          <a:prstGeom prst="roundRect">
            <a:avLst>
              <a:gd name="adj" fmla="val 18670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00720" y="2758678"/>
            <a:ext cx="124539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7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2700" dirty="0"/>
          </a:p>
        </p:txBody>
      </p:sp>
      <p:sp>
        <p:nvSpPr>
          <p:cNvPr id="6" name="Text 3"/>
          <p:cNvSpPr/>
          <p:nvPr/>
        </p:nvSpPr>
        <p:spPr>
          <a:xfrm>
            <a:off x="1551384" y="2672596"/>
            <a:ext cx="3200043" cy="3590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Effective Classification</a:t>
            </a:r>
            <a:endParaRPr lang="en-US" sz="2250" dirty="0"/>
          </a:p>
        </p:txBody>
      </p:sp>
      <p:sp>
        <p:nvSpPr>
          <p:cNvPr id="7" name="Text 4"/>
          <p:cNvSpPr/>
          <p:nvPr/>
        </p:nvSpPr>
        <p:spPr>
          <a:xfrm>
            <a:off x="1551384" y="3169563"/>
            <a:ext cx="6788110" cy="3677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8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DenseNet-169 + SVM model accurately detects pneumonia.</a:t>
            </a:r>
            <a:endParaRPr lang="en-US" sz="1800" dirty="0"/>
          </a:p>
        </p:txBody>
      </p:sp>
      <p:sp>
        <p:nvSpPr>
          <p:cNvPr id="8" name="Shape 5"/>
          <p:cNvSpPr/>
          <p:nvPr/>
        </p:nvSpPr>
        <p:spPr>
          <a:xfrm>
            <a:off x="804505" y="4025622"/>
            <a:ext cx="517088" cy="517088"/>
          </a:xfrm>
          <a:prstGeom prst="roundRect">
            <a:avLst>
              <a:gd name="adj" fmla="val 18670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965121" y="4111704"/>
            <a:ext cx="195858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7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2700" dirty="0"/>
          </a:p>
        </p:txBody>
      </p:sp>
      <p:sp>
        <p:nvSpPr>
          <p:cNvPr id="10" name="Text 7"/>
          <p:cNvSpPr/>
          <p:nvPr/>
        </p:nvSpPr>
        <p:spPr>
          <a:xfrm>
            <a:off x="1551384" y="4025622"/>
            <a:ext cx="3443049" cy="3590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Early Diagnosis Support</a:t>
            </a:r>
            <a:endParaRPr lang="en-US" sz="2250" dirty="0"/>
          </a:p>
        </p:txBody>
      </p:sp>
      <p:sp>
        <p:nvSpPr>
          <p:cNvPr id="11" name="Text 8"/>
          <p:cNvSpPr/>
          <p:nvPr/>
        </p:nvSpPr>
        <p:spPr>
          <a:xfrm>
            <a:off x="1551384" y="4522589"/>
            <a:ext cx="6788110" cy="3677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8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Crucial for timely treatment in areas lacking radiologists.</a:t>
            </a:r>
            <a:endParaRPr lang="en-US" sz="1800" dirty="0"/>
          </a:p>
        </p:txBody>
      </p:sp>
      <p:sp>
        <p:nvSpPr>
          <p:cNvPr id="12" name="Shape 9"/>
          <p:cNvSpPr/>
          <p:nvPr/>
        </p:nvSpPr>
        <p:spPr>
          <a:xfrm>
            <a:off x="804505" y="5378648"/>
            <a:ext cx="517088" cy="517088"/>
          </a:xfrm>
          <a:prstGeom prst="roundRect">
            <a:avLst>
              <a:gd name="adj" fmla="val 18670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965835" y="5464731"/>
            <a:ext cx="194429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7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sz="2700" dirty="0"/>
          </a:p>
        </p:txBody>
      </p:sp>
      <p:sp>
        <p:nvSpPr>
          <p:cNvPr id="14" name="Text 11"/>
          <p:cNvSpPr/>
          <p:nvPr/>
        </p:nvSpPr>
        <p:spPr>
          <a:xfrm>
            <a:off x="1551384" y="5378648"/>
            <a:ext cx="2873216" cy="3590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Future Research</a:t>
            </a:r>
            <a:endParaRPr lang="en-US" sz="2250" dirty="0"/>
          </a:p>
        </p:txBody>
      </p:sp>
      <p:sp>
        <p:nvSpPr>
          <p:cNvPr id="15" name="Text 12"/>
          <p:cNvSpPr/>
          <p:nvPr/>
        </p:nvSpPr>
        <p:spPr>
          <a:xfrm>
            <a:off x="1551384" y="5875615"/>
            <a:ext cx="6788110" cy="3677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8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Enhance dataset diversity and integrate clinical data.</a:t>
            </a:r>
            <a:endParaRPr lang="en-US" sz="1800" dirty="0"/>
          </a:p>
        </p:txBody>
      </p:sp>
      <p:sp>
        <p:nvSpPr>
          <p:cNvPr id="16" name="Shape 13"/>
          <p:cNvSpPr/>
          <p:nvPr/>
        </p:nvSpPr>
        <p:spPr>
          <a:xfrm>
            <a:off x="804505" y="6731675"/>
            <a:ext cx="517088" cy="517088"/>
          </a:xfrm>
          <a:prstGeom prst="roundRect">
            <a:avLst>
              <a:gd name="adj" fmla="val 18670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949047" y="6817757"/>
            <a:ext cx="227886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7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4</a:t>
            </a:r>
            <a:endParaRPr lang="en-US" sz="2700" dirty="0"/>
          </a:p>
        </p:txBody>
      </p:sp>
      <p:sp>
        <p:nvSpPr>
          <p:cNvPr id="18" name="Text 15"/>
          <p:cNvSpPr/>
          <p:nvPr/>
        </p:nvSpPr>
        <p:spPr>
          <a:xfrm>
            <a:off x="1551384" y="6731675"/>
            <a:ext cx="3763208" cy="3590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Lightweight Architectures</a:t>
            </a:r>
            <a:endParaRPr lang="en-US" sz="2250" dirty="0"/>
          </a:p>
        </p:txBody>
      </p:sp>
      <p:sp>
        <p:nvSpPr>
          <p:cNvPr id="19" name="Text 16"/>
          <p:cNvSpPr/>
          <p:nvPr/>
        </p:nvSpPr>
        <p:spPr>
          <a:xfrm>
            <a:off x="1551384" y="7228642"/>
            <a:ext cx="6788110" cy="3677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8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Explore to reduce computational requirements.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8255912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245BFA-3B95-8904-D131-9237677BAD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1101447"/>
            <a:ext cx="7415927" cy="1543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Pneumonia: A Global Health Challenge</a:t>
            </a:r>
            <a:endParaRPr lang="en-US" sz="4850" dirty="0"/>
          </a:p>
        </p:txBody>
      </p:sp>
      <p:sp>
        <p:nvSpPr>
          <p:cNvPr id="4" name="Shape 1"/>
          <p:cNvSpPr/>
          <p:nvPr/>
        </p:nvSpPr>
        <p:spPr>
          <a:xfrm>
            <a:off x="6350437" y="3292435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15240">
            <a:solidFill>
              <a:srgbClr val="4A2C8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61296" y="3384947"/>
            <a:ext cx="133707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2900" dirty="0"/>
          </a:p>
        </p:txBody>
      </p:sp>
      <p:sp>
        <p:nvSpPr>
          <p:cNvPr id="6" name="Text 3"/>
          <p:cNvSpPr/>
          <p:nvPr/>
        </p:nvSpPr>
        <p:spPr>
          <a:xfrm>
            <a:off x="7152680" y="3292435"/>
            <a:ext cx="3476506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Serious Lung Infection</a:t>
            </a:r>
            <a:endParaRPr lang="en-US" sz="2400" dirty="0"/>
          </a:p>
        </p:txBody>
      </p:sp>
      <p:sp>
        <p:nvSpPr>
          <p:cNvPr id="7" name="Text 4"/>
          <p:cNvSpPr/>
          <p:nvPr/>
        </p:nvSpPr>
        <p:spPr>
          <a:xfrm>
            <a:off x="7152680" y="3826312"/>
            <a:ext cx="661368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Affects one or both lungs, caused by bacteria.</a:t>
            </a:r>
            <a:endParaRPr lang="en-US" sz="1900" dirty="0"/>
          </a:p>
        </p:txBody>
      </p:sp>
      <p:sp>
        <p:nvSpPr>
          <p:cNvPr id="8" name="Shape 5"/>
          <p:cNvSpPr/>
          <p:nvPr/>
        </p:nvSpPr>
        <p:spPr>
          <a:xfrm>
            <a:off x="6350437" y="4745831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15240">
            <a:solidFill>
              <a:srgbClr val="4A2C85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6522958" y="4838343"/>
            <a:ext cx="210383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2900" dirty="0"/>
          </a:p>
        </p:txBody>
      </p:sp>
      <p:sp>
        <p:nvSpPr>
          <p:cNvPr id="10" name="Text 7"/>
          <p:cNvSpPr/>
          <p:nvPr/>
        </p:nvSpPr>
        <p:spPr>
          <a:xfrm>
            <a:off x="7152680" y="4745831"/>
            <a:ext cx="3113603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Significant Mortality</a:t>
            </a:r>
            <a:endParaRPr lang="en-US" sz="2400" dirty="0"/>
          </a:p>
        </p:txBody>
      </p:sp>
      <p:sp>
        <p:nvSpPr>
          <p:cNvPr id="11" name="Text 8"/>
          <p:cNvSpPr/>
          <p:nvPr/>
        </p:nvSpPr>
        <p:spPr>
          <a:xfrm>
            <a:off x="7152680" y="5279708"/>
            <a:ext cx="661368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One in three deaths in India (WHO).</a:t>
            </a:r>
            <a:endParaRPr lang="en-US" sz="1900" dirty="0"/>
          </a:p>
        </p:txBody>
      </p:sp>
      <p:sp>
        <p:nvSpPr>
          <p:cNvPr id="12" name="Shape 9"/>
          <p:cNvSpPr/>
          <p:nvPr/>
        </p:nvSpPr>
        <p:spPr>
          <a:xfrm>
            <a:off x="6350437" y="6199227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15240">
            <a:solidFill>
              <a:srgbClr val="4A2C85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523673" y="6291739"/>
            <a:ext cx="208955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sz="2900" dirty="0"/>
          </a:p>
        </p:txBody>
      </p:sp>
      <p:sp>
        <p:nvSpPr>
          <p:cNvPr id="14" name="Text 11"/>
          <p:cNvSpPr/>
          <p:nvPr/>
        </p:nvSpPr>
        <p:spPr>
          <a:xfrm>
            <a:off x="7152680" y="6199227"/>
            <a:ext cx="3320653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Diagnosis Challenges</a:t>
            </a:r>
            <a:endParaRPr lang="en-US" sz="2400" dirty="0"/>
          </a:p>
        </p:txBody>
      </p:sp>
      <p:sp>
        <p:nvSpPr>
          <p:cNvPr id="15" name="Text 12"/>
          <p:cNvSpPr/>
          <p:nvPr/>
        </p:nvSpPr>
        <p:spPr>
          <a:xfrm>
            <a:off x="7152680" y="6733103"/>
            <a:ext cx="661368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Requires experienced radiologists to interpret chest X-rays.</a:t>
            </a:r>
            <a:endParaRPr lang="en-US" sz="1900" dirty="0"/>
          </a:p>
        </p:txBody>
      </p:sp>
    </p:spTree>
    <p:extLst>
      <p:ext uri="{BB962C8B-B14F-4D97-AF65-F5344CB8AC3E}">
        <p14:creationId xmlns:p14="http://schemas.microsoft.com/office/powerpoint/2010/main" val="4227996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1251F1-7BAC-5102-FF94-BEBBEA6A77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321356" y="2464832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Problem Statement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1321356" y="3767733"/>
            <a:ext cx="3326487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X-Ray Diagnosis Complexity</a:t>
            </a:r>
            <a:endParaRPr lang="en-US" sz="2150" dirty="0"/>
          </a:p>
        </p:txBody>
      </p:sp>
      <p:sp>
        <p:nvSpPr>
          <p:cNvPr id="4" name="Text 2"/>
          <p:cNvSpPr/>
          <p:nvPr/>
        </p:nvSpPr>
        <p:spPr>
          <a:xfrm>
            <a:off x="1321356" y="4357449"/>
            <a:ext cx="3593902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Similar visual patterns with other conditions.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5525095" y="3767733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Misclassification Risk</a:t>
            </a:r>
            <a:endParaRPr lang="en-US" sz="2150" dirty="0"/>
          </a:p>
        </p:txBody>
      </p:sp>
      <p:sp>
        <p:nvSpPr>
          <p:cNvPr id="6" name="Text 4"/>
          <p:cNvSpPr/>
          <p:nvPr/>
        </p:nvSpPr>
        <p:spPr>
          <a:xfrm>
            <a:off x="5525095" y="4357449"/>
            <a:ext cx="3593902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Overlapping features lead to delayed or incorrect treatment.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9728835" y="3767733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Research Objective</a:t>
            </a:r>
            <a:endParaRPr lang="en-US" sz="2150" dirty="0"/>
          </a:p>
        </p:txBody>
      </p:sp>
      <p:sp>
        <p:nvSpPr>
          <p:cNvPr id="8" name="Text 6"/>
          <p:cNvSpPr/>
          <p:nvPr/>
        </p:nvSpPr>
        <p:spPr>
          <a:xfrm>
            <a:off x="9728835" y="4357449"/>
            <a:ext cx="3593902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Use CNNs to classify X-rays into pneumonia-positive and normal cases.</a:t>
            </a:r>
            <a:endParaRPr lang="en-US" sz="1900" dirty="0"/>
          </a:p>
        </p:txBody>
      </p:sp>
    </p:spTree>
    <p:extLst>
      <p:ext uri="{BB962C8B-B14F-4D97-AF65-F5344CB8AC3E}">
        <p14:creationId xmlns:p14="http://schemas.microsoft.com/office/powerpoint/2010/main" val="31261317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62B636-CE88-C515-0DA3-C8D0212231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1918097"/>
            <a:ext cx="6667857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Dataset: ChestX-ray14</a:t>
            </a:r>
            <a:endParaRPr lang="en-US" sz="4850" dirty="0"/>
          </a:p>
        </p:txBody>
      </p:sp>
      <p:sp>
        <p:nvSpPr>
          <p:cNvPr id="4" name="Shape 1"/>
          <p:cNvSpPr/>
          <p:nvPr/>
        </p:nvSpPr>
        <p:spPr>
          <a:xfrm>
            <a:off x="864037" y="3059906"/>
            <a:ext cx="7415927" cy="3251597"/>
          </a:xfrm>
          <a:prstGeom prst="roundRect">
            <a:avLst>
              <a:gd name="adj" fmla="val 3189"/>
            </a:avLst>
          </a:prstGeom>
          <a:noFill/>
          <a:ln w="1524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879277" y="3075146"/>
            <a:ext cx="7385447" cy="70651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1126093" y="3230880"/>
            <a:ext cx="319528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Total Images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4822627" y="3230880"/>
            <a:ext cx="319528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112,120</a:t>
            </a:r>
            <a:endParaRPr lang="en-US" sz="1900" dirty="0"/>
          </a:p>
        </p:txBody>
      </p:sp>
      <p:sp>
        <p:nvSpPr>
          <p:cNvPr id="8" name="Shape 5"/>
          <p:cNvSpPr/>
          <p:nvPr/>
        </p:nvSpPr>
        <p:spPr>
          <a:xfrm>
            <a:off x="879277" y="3781663"/>
            <a:ext cx="7385447" cy="70651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1126093" y="3937397"/>
            <a:ext cx="319528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Patients</a:t>
            </a:r>
            <a:endParaRPr lang="en-US" sz="1900" dirty="0"/>
          </a:p>
        </p:txBody>
      </p:sp>
      <p:sp>
        <p:nvSpPr>
          <p:cNvPr id="10" name="Text 7"/>
          <p:cNvSpPr/>
          <p:nvPr/>
        </p:nvSpPr>
        <p:spPr>
          <a:xfrm>
            <a:off x="4822627" y="3937397"/>
            <a:ext cx="319528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30,085</a:t>
            </a:r>
            <a:endParaRPr lang="en-US" sz="1900" dirty="0"/>
          </a:p>
        </p:txBody>
      </p:sp>
      <p:sp>
        <p:nvSpPr>
          <p:cNvPr id="11" name="Shape 8"/>
          <p:cNvSpPr/>
          <p:nvPr/>
        </p:nvSpPr>
        <p:spPr>
          <a:xfrm>
            <a:off x="879277" y="4488180"/>
            <a:ext cx="7385447" cy="110156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1126093" y="4643914"/>
            <a:ext cx="319528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Study Subset</a:t>
            </a:r>
            <a:endParaRPr lang="en-US" sz="1900" dirty="0"/>
          </a:p>
        </p:txBody>
      </p:sp>
      <p:sp>
        <p:nvSpPr>
          <p:cNvPr id="13" name="Text 10"/>
          <p:cNvSpPr/>
          <p:nvPr/>
        </p:nvSpPr>
        <p:spPr>
          <a:xfrm>
            <a:off x="4822627" y="4643914"/>
            <a:ext cx="3195280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2,862 (1,431 pneumonia, 1,431 normal)</a:t>
            </a:r>
            <a:endParaRPr lang="en-US" sz="1900" dirty="0"/>
          </a:p>
        </p:txBody>
      </p:sp>
      <p:sp>
        <p:nvSpPr>
          <p:cNvPr id="14" name="Shape 11"/>
          <p:cNvSpPr/>
          <p:nvPr/>
        </p:nvSpPr>
        <p:spPr>
          <a:xfrm>
            <a:off x="879277" y="5589746"/>
            <a:ext cx="7385447" cy="70651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5" name="Text 12"/>
          <p:cNvSpPr/>
          <p:nvPr/>
        </p:nvSpPr>
        <p:spPr>
          <a:xfrm>
            <a:off x="1126093" y="5745480"/>
            <a:ext cx="319528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Image Size</a:t>
            </a:r>
            <a:endParaRPr lang="en-US" sz="1900" dirty="0"/>
          </a:p>
        </p:txBody>
      </p:sp>
      <p:sp>
        <p:nvSpPr>
          <p:cNvPr id="16" name="Text 13"/>
          <p:cNvSpPr/>
          <p:nvPr/>
        </p:nvSpPr>
        <p:spPr>
          <a:xfrm>
            <a:off x="4822627" y="5745480"/>
            <a:ext cx="319528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Downscaled to 224x224</a:t>
            </a:r>
            <a:endParaRPr lang="en-US" sz="1900" dirty="0"/>
          </a:p>
        </p:txBody>
      </p:sp>
    </p:spTree>
    <p:extLst>
      <p:ext uri="{BB962C8B-B14F-4D97-AF65-F5344CB8AC3E}">
        <p14:creationId xmlns:p14="http://schemas.microsoft.com/office/powerpoint/2010/main" val="28826890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5A7064-935E-6845-82CF-5F78BDD774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1163241"/>
            <a:ext cx="7177088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Methodology Overview</a:t>
            </a:r>
            <a:endParaRPr lang="en-US" sz="4850" dirty="0"/>
          </a:p>
        </p:txBody>
      </p:sp>
      <p:sp>
        <p:nvSpPr>
          <p:cNvPr id="4" name="Shape 1"/>
          <p:cNvSpPr/>
          <p:nvPr/>
        </p:nvSpPr>
        <p:spPr>
          <a:xfrm>
            <a:off x="1219081" y="2305050"/>
            <a:ext cx="30480" cy="4761309"/>
          </a:xfrm>
          <a:prstGeom prst="roundRect">
            <a:avLst>
              <a:gd name="adj" fmla="val 340200"/>
            </a:avLst>
          </a:prstGeom>
          <a:solidFill>
            <a:srgbClr val="4A2C85"/>
          </a:solidFill>
          <a:ln/>
        </p:spPr>
      </p:sp>
      <p:sp>
        <p:nvSpPr>
          <p:cNvPr id="5" name="Shape 2"/>
          <p:cNvSpPr/>
          <p:nvPr/>
        </p:nvSpPr>
        <p:spPr>
          <a:xfrm>
            <a:off x="1481554" y="2845118"/>
            <a:ext cx="864037" cy="30480"/>
          </a:xfrm>
          <a:prstGeom prst="roundRect">
            <a:avLst>
              <a:gd name="adj" fmla="val 340200"/>
            </a:avLst>
          </a:prstGeom>
          <a:solidFill>
            <a:srgbClr val="4A2C85"/>
          </a:solidFill>
          <a:ln/>
        </p:spPr>
      </p:sp>
      <p:sp>
        <p:nvSpPr>
          <p:cNvPr id="6" name="Shape 3"/>
          <p:cNvSpPr/>
          <p:nvPr/>
        </p:nvSpPr>
        <p:spPr>
          <a:xfrm>
            <a:off x="956608" y="2582704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15240">
            <a:solidFill>
              <a:srgbClr val="4A2C85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1167467" y="2675215"/>
            <a:ext cx="133707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2900" dirty="0"/>
          </a:p>
        </p:txBody>
      </p:sp>
      <p:sp>
        <p:nvSpPr>
          <p:cNvPr id="8" name="Text 5"/>
          <p:cNvSpPr/>
          <p:nvPr/>
        </p:nvSpPr>
        <p:spPr>
          <a:xfrm>
            <a:off x="2592110" y="2551867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Preprocessing</a:t>
            </a:r>
            <a:endParaRPr lang="en-US" sz="2400" dirty="0"/>
          </a:p>
        </p:txBody>
      </p:sp>
      <p:sp>
        <p:nvSpPr>
          <p:cNvPr id="9" name="Text 6"/>
          <p:cNvSpPr/>
          <p:nvPr/>
        </p:nvSpPr>
        <p:spPr>
          <a:xfrm>
            <a:off x="2592110" y="3085743"/>
            <a:ext cx="56878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Resize images to 224x224 pixels.</a:t>
            </a:r>
            <a:endParaRPr lang="en-US" sz="1900" dirty="0"/>
          </a:p>
        </p:txBody>
      </p:sp>
      <p:sp>
        <p:nvSpPr>
          <p:cNvPr id="10" name="Shape 7"/>
          <p:cNvSpPr/>
          <p:nvPr/>
        </p:nvSpPr>
        <p:spPr>
          <a:xfrm>
            <a:off x="1481554" y="4514493"/>
            <a:ext cx="864037" cy="30480"/>
          </a:xfrm>
          <a:prstGeom prst="roundRect">
            <a:avLst>
              <a:gd name="adj" fmla="val 340200"/>
            </a:avLst>
          </a:prstGeom>
          <a:solidFill>
            <a:srgbClr val="4A2C85"/>
          </a:solidFill>
          <a:ln/>
        </p:spPr>
      </p:sp>
      <p:sp>
        <p:nvSpPr>
          <p:cNvPr id="11" name="Shape 8"/>
          <p:cNvSpPr/>
          <p:nvPr/>
        </p:nvSpPr>
        <p:spPr>
          <a:xfrm>
            <a:off x="956608" y="4252079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15240">
            <a:solidFill>
              <a:srgbClr val="4A2C85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1129129" y="4344591"/>
            <a:ext cx="210383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2900" dirty="0"/>
          </a:p>
        </p:txBody>
      </p:sp>
      <p:sp>
        <p:nvSpPr>
          <p:cNvPr id="13" name="Text 10"/>
          <p:cNvSpPr/>
          <p:nvPr/>
        </p:nvSpPr>
        <p:spPr>
          <a:xfrm>
            <a:off x="2592110" y="4221242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Feature Extraction</a:t>
            </a:r>
            <a:endParaRPr lang="en-US" sz="2400" dirty="0"/>
          </a:p>
        </p:txBody>
      </p:sp>
      <p:sp>
        <p:nvSpPr>
          <p:cNvPr id="14" name="Text 11"/>
          <p:cNvSpPr/>
          <p:nvPr/>
        </p:nvSpPr>
        <p:spPr>
          <a:xfrm>
            <a:off x="2592110" y="4755118"/>
            <a:ext cx="56878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Use DenseNet-169 to extract image features.</a:t>
            </a:r>
            <a:endParaRPr lang="en-US" sz="1900" dirty="0"/>
          </a:p>
        </p:txBody>
      </p:sp>
      <p:sp>
        <p:nvSpPr>
          <p:cNvPr id="15" name="Shape 12"/>
          <p:cNvSpPr/>
          <p:nvPr/>
        </p:nvSpPr>
        <p:spPr>
          <a:xfrm>
            <a:off x="1481554" y="6183868"/>
            <a:ext cx="864037" cy="30480"/>
          </a:xfrm>
          <a:prstGeom prst="roundRect">
            <a:avLst>
              <a:gd name="adj" fmla="val 340200"/>
            </a:avLst>
          </a:prstGeom>
          <a:solidFill>
            <a:srgbClr val="4A2C85"/>
          </a:solidFill>
          <a:ln/>
        </p:spPr>
      </p:sp>
      <p:sp>
        <p:nvSpPr>
          <p:cNvPr id="16" name="Shape 13"/>
          <p:cNvSpPr/>
          <p:nvPr/>
        </p:nvSpPr>
        <p:spPr>
          <a:xfrm>
            <a:off x="956608" y="5921454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15240">
            <a:solidFill>
              <a:srgbClr val="4A2C85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1129844" y="6013966"/>
            <a:ext cx="208955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sz="2900" dirty="0"/>
          </a:p>
        </p:txBody>
      </p:sp>
      <p:sp>
        <p:nvSpPr>
          <p:cNvPr id="18" name="Text 15"/>
          <p:cNvSpPr/>
          <p:nvPr/>
        </p:nvSpPr>
        <p:spPr>
          <a:xfrm>
            <a:off x="2592110" y="5890617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Classification</a:t>
            </a:r>
            <a:endParaRPr lang="en-US" sz="2400" dirty="0"/>
          </a:p>
        </p:txBody>
      </p:sp>
      <p:sp>
        <p:nvSpPr>
          <p:cNvPr id="19" name="Text 16"/>
          <p:cNvSpPr/>
          <p:nvPr/>
        </p:nvSpPr>
        <p:spPr>
          <a:xfrm>
            <a:off x="2592110" y="6424493"/>
            <a:ext cx="56878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Apply SVM to classify extracted features.</a:t>
            </a:r>
            <a:endParaRPr lang="en-US" sz="1900" dirty="0"/>
          </a:p>
        </p:txBody>
      </p:sp>
    </p:spTree>
    <p:extLst>
      <p:ext uri="{BB962C8B-B14F-4D97-AF65-F5344CB8AC3E}">
        <p14:creationId xmlns:p14="http://schemas.microsoft.com/office/powerpoint/2010/main" val="7312204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470D43-6354-1BE5-E911-6A0EFFA302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0"/>
            <a:ext cx="5486400" cy="823091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83895" y="537329"/>
            <a:ext cx="6571536" cy="610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800"/>
              </a:lnSpc>
              <a:buNone/>
            </a:pPr>
            <a:r>
              <a:rPr lang="en-US" sz="38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DenseNet-169 Architecture</a:t>
            </a:r>
            <a:endParaRPr lang="en-US" sz="38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895" y="1440894"/>
            <a:ext cx="977027" cy="156317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953935" y="1636276"/>
            <a:ext cx="2442567" cy="3053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Input Layer</a:t>
            </a:r>
            <a:endParaRPr lang="en-US" sz="1900" dirty="0"/>
          </a:p>
        </p:txBody>
      </p:sp>
      <p:sp>
        <p:nvSpPr>
          <p:cNvPr id="6" name="Text 2"/>
          <p:cNvSpPr/>
          <p:nvPr/>
        </p:nvSpPr>
        <p:spPr>
          <a:xfrm>
            <a:off x="1953935" y="2058829"/>
            <a:ext cx="6506170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Convolution and pooling for initial feature extraction.</a:t>
            </a:r>
            <a:endParaRPr lang="en-US" sz="15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95" y="3004066"/>
            <a:ext cx="977027" cy="156317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953935" y="3199448"/>
            <a:ext cx="2442567" cy="3053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Dense Blocks</a:t>
            </a:r>
            <a:endParaRPr lang="en-US" sz="1900" dirty="0"/>
          </a:p>
        </p:txBody>
      </p:sp>
      <p:sp>
        <p:nvSpPr>
          <p:cNvPr id="9" name="Text 4"/>
          <p:cNvSpPr/>
          <p:nvPr/>
        </p:nvSpPr>
        <p:spPr>
          <a:xfrm>
            <a:off x="1953935" y="3622000"/>
            <a:ext cx="6506170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Four blocks with dense connectivity between layers.</a:t>
            </a:r>
            <a:endParaRPr lang="en-US" sz="15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895" y="4567238"/>
            <a:ext cx="977027" cy="156317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953935" y="4762619"/>
            <a:ext cx="2442567" cy="3053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Transition Layers</a:t>
            </a:r>
            <a:endParaRPr lang="en-US" sz="1900" dirty="0"/>
          </a:p>
        </p:txBody>
      </p:sp>
      <p:sp>
        <p:nvSpPr>
          <p:cNvPr id="12" name="Text 6"/>
          <p:cNvSpPr/>
          <p:nvPr/>
        </p:nvSpPr>
        <p:spPr>
          <a:xfrm>
            <a:off x="1953935" y="5185172"/>
            <a:ext cx="6506170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Three layers for dimension reduction between blocks.</a:t>
            </a:r>
            <a:endParaRPr lang="en-US" sz="15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3895" y="6130409"/>
            <a:ext cx="977027" cy="1563172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953935" y="6325791"/>
            <a:ext cx="2442567" cy="3053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Output</a:t>
            </a:r>
            <a:endParaRPr lang="en-US" sz="1900" dirty="0"/>
          </a:p>
        </p:txBody>
      </p:sp>
      <p:sp>
        <p:nvSpPr>
          <p:cNvPr id="15" name="Text 8"/>
          <p:cNvSpPr/>
          <p:nvPr/>
        </p:nvSpPr>
        <p:spPr>
          <a:xfrm>
            <a:off x="1953935" y="6748343"/>
            <a:ext cx="6506170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50,176-dimensional feature vector for classification.</a:t>
            </a: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456373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006A91-4363-603E-2007-05989F5E53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1148" y="480417"/>
            <a:ext cx="3880247" cy="4849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800"/>
              </a:lnSpc>
              <a:buNone/>
            </a:pPr>
            <a:r>
              <a:rPr lang="en-US" sz="305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Classification Stage</a:t>
            </a:r>
            <a:endParaRPr lang="en-US" sz="30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148" y="1227177"/>
            <a:ext cx="436483" cy="43648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11148" y="1838206"/>
            <a:ext cx="1940123" cy="2425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SVM (RBF kernel)</a:t>
            </a:r>
            <a:endParaRPr lang="en-US" sz="1500" dirty="0"/>
          </a:p>
        </p:txBody>
      </p:sp>
      <p:sp>
        <p:nvSpPr>
          <p:cNvPr id="6" name="Text 2"/>
          <p:cNvSpPr/>
          <p:nvPr/>
        </p:nvSpPr>
        <p:spPr>
          <a:xfrm>
            <a:off x="611148" y="2185392"/>
            <a:ext cx="7921704" cy="2794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Best performer, hyperparameter tuning improved performance.</a:t>
            </a:r>
            <a:endParaRPr lang="en-US" sz="13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148" y="2988588"/>
            <a:ext cx="436483" cy="43648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11148" y="3599617"/>
            <a:ext cx="1940123" cy="2425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Random Forest</a:t>
            </a:r>
            <a:endParaRPr lang="en-US" sz="1500" dirty="0"/>
          </a:p>
        </p:txBody>
      </p:sp>
      <p:sp>
        <p:nvSpPr>
          <p:cNvPr id="9" name="Text 4"/>
          <p:cNvSpPr/>
          <p:nvPr/>
        </p:nvSpPr>
        <p:spPr>
          <a:xfrm>
            <a:off x="611148" y="3946803"/>
            <a:ext cx="7921704" cy="2794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Tested as alternative classifier.</a:t>
            </a:r>
            <a:endParaRPr lang="en-US" sz="13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148" y="4749998"/>
            <a:ext cx="436483" cy="43648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11148" y="5361027"/>
            <a:ext cx="1940123" cy="2425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K-nearest neighbors</a:t>
            </a:r>
            <a:endParaRPr lang="en-US" sz="1500" dirty="0"/>
          </a:p>
        </p:txBody>
      </p:sp>
      <p:sp>
        <p:nvSpPr>
          <p:cNvPr id="12" name="Text 6"/>
          <p:cNvSpPr/>
          <p:nvPr/>
        </p:nvSpPr>
        <p:spPr>
          <a:xfrm>
            <a:off x="611148" y="5708213"/>
            <a:ext cx="7921704" cy="2794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Evaluated for comparison.</a:t>
            </a:r>
            <a:endParaRPr lang="en-US" sz="13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1148" y="6511409"/>
            <a:ext cx="436483" cy="436483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611148" y="7122438"/>
            <a:ext cx="1940123" cy="2425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Naive Bayes</a:t>
            </a:r>
            <a:endParaRPr lang="en-US" sz="1500" dirty="0"/>
          </a:p>
        </p:txBody>
      </p:sp>
      <p:sp>
        <p:nvSpPr>
          <p:cNvPr id="15" name="Text 8"/>
          <p:cNvSpPr/>
          <p:nvPr/>
        </p:nvSpPr>
        <p:spPr>
          <a:xfrm>
            <a:off x="611148" y="7469624"/>
            <a:ext cx="7921704" cy="2794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Included in classifier evaluation.</a:t>
            </a:r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16072835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1B2B98-4FF9-A92A-655F-D4A3A12808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30861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3970020"/>
            <a:ext cx="7140654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Classification with SVM</a:t>
            </a:r>
            <a:endParaRPr lang="en-US" sz="4850" dirty="0"/>
          </a:p>
        </p:txBody>
      </p:sp>
      <p:sp>
        <p:nvSpPr>
          <p:cNvPr id="4" name="Shape 1"/>
          <p:cNvSpPr/>
          <p:nvPr/>
        </p:nvSpPr>
        <p:spPr>
          <a:xfrm>
            <a:off x="864037" y="5111829"/>
            <a:ext cx="4136231" cy="2233851"/>
          </a:xfrm>
          <a:prstGeom prst="roundRect">
            <a:avLst>
              <a:gd name="adj" fmla="val 4642"/>
            </a:avLst>
          </a:prstGeom>
          <a:solidFill>
            <a:srgbClr val="31136C"/>
          </a:solidFill>
          <a:ln w="15240">
            <a:solidFill>
              <a:srgbClr val="4A2C8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126093" y="5373886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Classifier Choice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1126093" y="5907762"/>
            <a:ext cx="3612118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SVM with RBF kernel outperformed other methods.</a:t>
            </a:r>
            <a:endParaRPr lang="en-US" sz="1900" dirty="0"/>
          </a:p>
        </p:txBody>
      </p:sp>
      <p:sp>
        <p:nvSpPr>
          <p:cNvPr id="7" name="Shape 4"/>
          <p:cNvSpPr/>
          <p:nvPr/>
        </p:nvSpPr>
        <p:spPr>
          <a:xfrm>
            <a:off x="5247084" y="5111829"/>
            <a:ext cx="4136231" cy="2233851"/>
          </a:xfrm>
          <a:prstGeom prst="roundRect">
            <a:avLst>
              <a:gd name="adj" fmla="val 4642"/>
            </a:avLst>
          </a:prstGeom>
          <a:solidFill>
            <a:srgbClr val="31136C"/>
          </a:solidFill>
          <a:ln w="15240">
            <a:solidFill>
              <a:srgbClr val="4A2C85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5509141" y="5373886"/>
            <a:ext cx="3612118" cy="7715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Hyperparameter Tuning</a:t>
            </a:r>
            <a:endParaRPr lang="en-US" sz="2400" dirty="0"/>
          </a:p>
        </p:txBody>
      </p:sp>
      <p:sp>
        <p:nvSpPr>
          <p:cNvPr id="9" name="Text 6"/>
          <p:cNvSpPr/>
          <p:nvPr/>
        </p:nvSpPr>
        <p:spPr>
          <a:xfrm>
            <a:off x="5509141" y="6293525"/>
            <a:ext cx="3612118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Optimized C and γ for better performance.</a:t>
            </a:r>
            <a:endParaRPr lang="en-US" sz="1900" dirty="0"/>
          </a:p>
        </p:txBody>
      </p:sp>
      <p:sp>
        <p:nvSpPr>
          <p:cNvPr id="10" name="Shape 7"/>
          <p:cNvSpPr/>
          <p:nvPr/>
        </p:nvSpPr>
        <p:spPr>
          <a:xfrm>
            <a:off x="9630132" y="5111829"/>
            <a:ext cx="4136231" cy="2233851"/>
          </a:xfrm>
          <a:prstGeom prst="roundRect">
            <a:avLst>
              <a:gd name="adj" fmla="val 4642"/>
            </a:avLst>
          </a:prstGeom>
          <a:solidFill>
            <a:srgbClr val="31136C"/>
          </a:solidFill>
          <a:ln w="15240">
            <a:solidFill>
              <a:srgbClr val="4A2C85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892189" y="5373886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Final Configuration</a:t>
            </a:r>
            <a:endParaRPr lang="en-US" sz="2400" dirty="0"/>
          </a:p>
        </p:txBody>
      </p:sp>
      <p:sp>
        <p:nvSpPr>
          <p:cNvPr id="12" name="Text 9"/>
          <p:cNvSpPr/>
          <p:nvPr/>
        </p:nvSpPr>
        <p:spPr>
          <a:xfrm>
            <a:off x="9892189" y="5907762"/>
            <a:ext cx="3612118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DenseNet-169 feature extraction + SVM classification.</a:t>
            </a:r>
            <a:endParaRPr lang="en-US" sz="1900" dirty="0"/>
          </a:p>
        </p:txBody>
      </p:sp>
    </p:spTree>
    <p:extLst>
      <p:ext uri="{BB962C8B-B14F-4D97-AF65-F5344CB8AC3E}">
        <p14:creationId xmlns:p14="http://schemas.microsoft.com/office/powerpoint/2010/main" val="435537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994179-6A3F-114B-1AAC-0ED089A77B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5900" y="598527"/>
            <a:ext cx="5778222" cy="6781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300"/>
              </a:lnSpc>
              <a:buNone/>
            </a:pPr>
            <a:r>
              <a:rPr lang="en-US" sz="42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Experimental Results</a:t>
            </a:r>
            <a:endParaRPr lang="en-US" sz="42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5900" y="1602105"/>
            <a:ext cx="542449" cy="542449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45900" y="2361486"/>
            <a:ext cx="2712482" cy="3389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AUC Score</a:t>
            </a:r>
            <a:endParaRPr lang="en-US" sz="2100" dirty="0"/>
          </a:p>
        </p:txBody>
      </p:sp>
      <p:sp>
        <p:nvSpPr>
          <p:cNvPr id="6" name="Text 2"/>
          <p:cNvSpPr/>
          <p:nvPr/>
        </p:nvSpPr>
        <p:spPr>
          <a:xfrm>
            <a:off x="6245900" y="2830592"/>
            <a:ext cx="7625001" cy="3471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0.8002 achieved by DenseNet-169 + SVM.</a:t>
            </a:r>
            <a:endParaRPr lang="en-US" sz="17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5900" y="3828693"/>
            <a:ext cx="542449" cy="542449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245900" y="4588073"/>
            <a:ext cx="2899291" cy="3389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Comparative Analysis</a:t>
            </a:r>
            <a:endParaRPr lang="en-US" sz="2100" dirty="0"/>
          </a:p>
        </p:txBody>
      </p:sp>
      <p:sp>
        <p:nvSpPr>
          <p:cNvPr id="9" name="Text 4"/>
          <p:cNvSpPr/>
          <p:nvPr/>
        </p:nvSpPr>
        <p:spPr>
          <a:xfrm>
            <a:off x="6245900" y="5057180"/>
            <a:ext cx="7625001" cy="3471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Outperformed ResNet-50 after hyperparameter tuning.</a:t>
            </a:r>
            <a:endParaRPr lang="en-US" sz="17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5900" y="6055281"/>
            <a:ext cx="542449" cy="542449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245900" y="6814661"/>
            <a:ext cx="2712482" cy="3389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ROC Curve</a:t>
            </a:r>
            <a:endParaRPr lang="en-US" sz="2100" dirty="0"/>
          </a:p>
        </p:txBody>
      </p:sp>
      <p:sp>
        <p:nvSpPr>
          <p:cNvPr id="12" name="Text 6"/>
          <p:cNvSpPr/>
          <p:nvPr/>
        </p:nvSpPr>
        <p:spPr>
          <a:xfrm>
            <a:off x="6245900" y="7283768"/>
            <a:ext cx="7625001" cy="3471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Visual representation of model performance.</a:t>
            </a:r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27147057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95</TotalTime>
  <Words>386</Words>
  <Application>Microsoft Office PowerPoint</Application>
  <PresentationFormat>Custom</PresentationFormat>
  <Paragraphs>95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Montserrat</vt:lpstr>
      <vt:lpstr>Barlow Medium</vt:lpstr>
      <vt:lpstr>Barlow</vt:lpstr>
      <vt:lpstr>Arial</vt:lpstr>
      <vt:lpstr>Heebo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Rehan Attar</cp:lastModifiedBy>
  <cp:revision>4</cp:revision>
  <dcterms:created xsi:type="dcterms:W3CDTF">2024-11-05T11:54:01Z</dcterms:created>
  <dcterms:modified xsi:type="dcterms:W3CDTF">2024-11-07T10:11:19Z</dcterms:modified>
</cp:coreProperties>
</file>